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89" r:id="rId3"/>
    <p:sldId id="291" r:id="rId4"/>
    <p:sldId id="292" r:id="rId5"/>
    <p:sldId id="288" r:id="rId6"/>
    <p:sldId id="304" r:id="rId7"/>
    <p:sldId id="309" r:id="rId8"/>
    <p:sldId id="302" r:id="rId9"/>
    <p:sldId id="303" r:id="rId10"/>
    <p:sldId id="293" r:id="rId11"/>
    <p:sldId id="294" r:id="rId12"/>
    <p:sldId id="295" r:id="rId13"/>
    <p:sldId id="296" r:id="rId14"/>
    <p:sldId id="297" r:id="rId15"/>
    <p:sldId id="300" r:id="rId16"/>
    <p:sldId id="298" r:id="rId17"/>
    <p:sldId id="299" r:id="rId18"/>
    <p:sldId id="306" r:id="rId19"/>
    <p:sldId id="307" r:id="rId20"/>
    <p:sldId id="308" r:id="rId21"/>
    <p:sldId id="310" r:id="rId22"/>
    <p:sldId id="312" r:id="rId23"/>
    <p:sldId id="311" r:id="rId24"/>
    <p:sldId id="313" r:id="rId25"/>
    <p:sldId id="322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6" r:id="rId34"/>
    <p:sldId id="325" r:id="rId35"/>
    <p:sldId id="287" r:id="rId36"/>
    <p:sldId id="30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9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EF10-01A6-48F1-83AF-C498ACB52050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3246-1162-4E1D-8F63-3B4092FA9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DC6356-9172-4694-882A-2FC07BCC12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3246-1162-4E1D-8F63-3B4092FA9C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3246-1162-4E1D-8F63-3B4092FA9C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đen</a:t>
            </a:r>
            <a:r>
              <a:rPr lang="en-US" baseline="0" dirty="0" smtClean="0"/>
              <a:t>: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đương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3246-1162-4E1D-8F63-3B4092FA9C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83246-1162-4E1D-8F63-3B4092FA9C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 typeface="Wingdings" pitchFamily="2" charset="2"/>
              <a:buChar char="Ø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Font typeface="Wingdings" pitchFamily="2" charset="2"/>
              <a:buChar char="ü"/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6C12EA-46FB-421A-84D8-A7D0D71132D7}" type="datetimeFigureOut">
              <a:rPr lang="en-US" smtClean="0"/>
              <a:pPr/>
              <a:t>26-11-2012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D04C045-A0EA-4D69-9887-C9A70766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(software testing techniques)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test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/module/component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chi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cấu</a:t>
            </a:r>
            <a:r>
              <a:rPr lang="en-US" b="1" dirty="0" smtClean="0"/>
              <a:t> </a:t>
            </a:r>
            <a:r>
              <a:rPr lang="en-US" b="1" dirty="0" err="1" smtClean="0"/>
              <a:t>trúc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thi</a:t>
            </a:r>
            <a:r>
              <a:rPr lang="en-US" b="1" dirty="0" smtClean="0"/>
              <a:t> </a:t>
            </a:r>
            <a:r>
              <a:rPr lang="en-US" b="1" dirty="0" err="1" smtClean="0"/>
              <a:t>bên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endParaRPr lang="en-US" b="1" dirty="0" smtClean="0"/>
          </a:p>
          <a:p>
            <a:r>
              <a:rPr lang="en-US" dirty="0" smtClean="0"/>
              <a:t>Black Box Testing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đặc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thống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Specification-based Testing</a:t>
            </a:r>
          </a:p>
          <a:p>
            <a:pPr lvl="1"/>
            <a:r>
              <a:rPr lang="en-US" dirty="0" smtClean="0"/>
              <a:t>Input-output Testing</a:t>
            </a:r>
          </a:p>
          <a:p>
            <a:pPr lvl="1"/>
            <a:r>
              <a:rPr lang="en-US" dirty="0" smtClean="0"/>
              <a:t>Functional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Box Testing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endParaRPr lang="en-US" dirty="0" smtClean="0"/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endParaRPr lang="en-US" dirty="0" smtClean="0"/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endParaRPr lang="en-US" dirty="0" smtClean="0"/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 smtClean="0"/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chấp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endParaRPr lang="en-US" dirty="0" smtClean="0"/>
          </a:p>
          <a:p>
            <a:pPr lvl="1"/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endParaRPr lang="en-US" dirty="0" smtClean="0"/>
          </a:p>
          <a:p>
            <a:pPr lvl="1"/>
            <a:r>
              <a:rPr lang="en-US" dirty="0" err="1" smtClean="0"/>
              <a:t>Lỗi</a:t>
            </a:r>
            <a:r>
              <a:rPr lang="en-US" dirty="0" smtClean="0"/>
              <a:t> load</a:t>
            </a:r>
          </a:p>
          <a:p>
            <a:pPr lvl="1"/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/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test</a:t>
            </a:r>
          </a:p>
          <a:p>
            <a:pPr lvl="1"/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rã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Test Objectives</a:t>
            </a:r>
          </a:p>
          <a:p>
            <a:pPr lvl="1"/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rã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Test Objectives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đương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Test Case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rã</a:t>
            </a:r>
            <a:r>
              <a:rPr lang="en-US" dirty="0" smtClean="0"/>
              <a:t> Test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522" y="1219200"/>
            <a:ext cx="6574277" cy="55674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kỹ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rã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Equivalence Class Partitioning</a:t>
            </a:r>
          </a:p>
          <a:p>
            <a:r>
              <a:rPr lang="en-US" dirty="0" smtClean="0"/>
              <a:t>Boundary Value Analysis</a:t>
            </a:r>
          </a:p>
          <a:p>
            <a:r>
              <a:rPr lang="en-US" dirty="0" smtClean="0"/>
              <a:t>State Transition Testing</a:t>
            </a:r>
          </a:p>
          <a:p>
            <a:r>
              <a:rPr lang="en-US" dirty="0" smtClean="0"/>
              <a:t>Cause-Effect Graphing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Class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đương</a:t>
            </a:r>
            <a:endParaRPr lang="en-US" dirty="0" smtClean="0"/>
          </a:p>
          <a:p>
            <a:r>
              <a:rPr lang="en-US" dirty="0" smtClean="0"/>
              <a:t>Input/output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endParaRPr lang="en-US" dirty="0" smtClean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1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qua “box”</a:t>
            </a:r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1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endParaRPr lang="en-US" dirty="0"/>
          </a:p>
        </p:txBody>
      </p:sp>
      <p:pic>
        <p:nvPicPr>
          <p:cNvPr id="4" name="Picture 3" descr="blackboxtest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0"/>
            <a:ext cx="4444801" cy="220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Class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valid/invalid</a:t>
            </a:r>
          </a:p>
          <a:p>
            <a:pPr lvl="1"/>
            <a:r>
              <a:rPr lang="en-US" dirty="0" err="1" smtClean="0"/>
              <a:t>Hoặc</a:t>
            </a:r>
            <a:r>
              <a:rPr lang="en-US" dirty="0" smtClean="0"/>
              <a:t> +/ 0 / -</a:t>
            </a:r>
          </a:p>
          <a:p>
            <a:pPr lvl="1"/>
            <a:r>
              <a:rPr lang="en-US" dirty="0" err="1" smtClean="0"/>
              <a:t>Hoặc</a:t>
            </a:r>
            <a:r>
              <a:rPr lang="en-US" dirty="0" smtClean="0"/>
              <a:t> String empty/ not empty</a:t>
            </a:r>
          </a:p>
          <a:p>
            <a:pPr lvl="1"/>
            <a:r>
              <a:rPr lang="en-US" dirty="0" smtClean="0"/>
              <a:t>28/29/30/31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825" y="1600200"/>
            <a:ext cx="31527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43000" y="2819400"/>
            <a:ext cx="7086600" cy="1981200"/>
            <a:chOff x="720" y="816"/>
            <a:chExt cx="4464" cy="1248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720" y="960"/>
              <a:ext cx="1056" cy="288"/>
            </a:xfrm>
            <a:prstGeom prst="leftRightArrow">
              <a:avLst>
                <a:gd name="adj1" fmla="val 50000"/>
                <a:gd name="adj2" fmla="val 56667"/>
              </a:avLst>
            </a:prstGeom>
            <a:solidFill>
              <a:srgbClr val="0000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824" y="960"/>
              <a:ext cx="2064" cy="288"/>
            </a:xfrm>
            <a:prstGeom prst="leftRightArrow">
              <a:avLst>
                <a:gd name="adj1" fmla="val 50000"/>
                <a:gd name="adj2" fmla="val 103333"/>
              </a:avLst>
            </a:prstGeom>
            <a:solidFill>
              <a:srgbClr val="0000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936" y="960"/>
              <a:ext cx="1248" cy="288"/>
            </a:xfrm>
            <a:prstGeom prst="leftRightArrow">
              <a:avLst>
                <a:gd name="adj1" fmla="val 50000"/>
                <a:gd name="adj2" fmla="val 56667"/>
              </a:avLst>
            </a:prstGeom>
            <a:solidFill>
              <a:srgbClr val="0000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68" y="840"/>
              <a:ext cx="792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800" b="1" baseline="30000">
                  <a:latin typeface="Arial" pitchFamily="34" charset="0"/>
                </a:rPr>
                <a:t>Invalid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44" y="816"/>
              <a:ext cx="1296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800" b="1" baseline="30000">
                  <a:latin typeface="Arial" pitchFamily="34" charset="0"/>
                </a:rPr>
                <a:t>Valid Range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152" y="828"/>
              <a:ext cx="816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800" b="1" baseline="30000" dirty="0">
                  <a:latin typeface="Arial" pitchFamily="34" charset="0"/>
                </a:rPr>
                <a:t>Invalid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20" y="1824"/>
              <a:ext cx="1056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400" b="1" baseline="30000" dirty="0" smtClean="0">
                  <a:latin typeface="Arial" pitchFamily="34" charset="0"/>
                </a:rPr>
                <a:t>Less than 0</a:t>
              </a:r>
              <a:endParaRPr lang="en-US" sz="2400" b="1" baseline="30000" dirty="0">
                <a:latin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776" y="1824"/>
              <a:ext cx="211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800" b="1" baseline="30000" dirty="0" smtClean="0">
                  <a:latin typeface="Arial" pitchFamily="34" charset="0"/>
                </a:rPr>
                <a:t>Between 0 and 10</a:t>
              </a: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888" y="1824"/>
              <a:ext cx="1296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400" b="1" baseline="30000" dirty="0">
                  <a:latin typeface="Arial" pitchFamily="34" charset="0"/>
                </a:rPr>
                <a:t>More than </a:t>
              </a:r>
              <a:r>
                <a:rPr lang="en-US" sz="2400" b="1" baseline="30000" dirty="0" smtClean="0">
                  <a:latin typeface="Arial" pitchFamily="34" charset="0"/>
                </a:rPr>
                <a:t>10</a:t>
              </a: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344" y="1213"/>
              <a:ext cx="336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tIns="137160"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3200" b="1" baseline="30000" dirty="0" smtClean="0">
                  <a:latin typeface="Arial" pitchFamily="34" charset="0"/>
                </a:rPr>
                <a:t>-2</a:t>
              </a:r>
              <a:endParaRPr lang="en-US" sz="3200" b="1" baseline="30000" dirty="0">
                <a:latin typeface="Arial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784" y="1200"/>
              <a:ext cx="192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137160"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3200" b="1" baseline="30000" dirty="0" smtClean="0">
                  <a:latin typeface="Arial" pitchFamily="34" charset="0"/>
                </a:rPr>
                <a:t>8</a:t>
              </a:r>
              <a:endParaRPr lang="en-US" sz="3200" b="1" baseline="30000" dirty="0">
                <a:latin typeface="Arial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032" y="1200"/>
              <a:ext cx="432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137160"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3200" b="1" baseline="30000" dirty="0" smtClean="0">
                  <a:latin typeface="Arial" pitchFamily="34" charset="0"/>
                </a:rPr>
                <a:t>15</a:t>
              </a:r>
              <a:endParaRPr lang="en-US" sz="3200" b="1" baseline="30000" dirty="0">
                <a:latin typeface="Arial" pitchFamily="34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536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880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224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endParaRPr lang="en-US"/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352800" y="1894661"/>
            <a:ext cx="3581400" cy="543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400" b="1" baseline="30000" dirty="0">
                <a:solidFill>
                  <a:srgbClr val="FF0000"/>
                </a:solidFill>
                <a:latin typeface="Arial" pitchFamily="34" charset="0"/>
              </a:rPr>
              <a:t>Input Range </a:t>
            </a:r>
            <a:r>
              <a:rPr lang="en-US" sz="4400" b="1" baseline="30000" dirty="0" smtClean="0">
                <a:solidFill>
                  <a:srgbClr val="FF0000"/>
                </a:solidFill>
                <a:latin typeface="Arial" pitchFamily="34" charset="0"/>
              </a:rPr>
              <a:t>[0,10]</a:t>
            </a:r>
            <a:endParaRPr lang="en-US" sz="4400" b="1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667000" y="5410200"/>
            <a:ext cx="4114800" cy="502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000" b="1" baseline="30000" dirty="0">
                <a:latin typeface="Arial" pitchFamily="34" charset="0"/>
              </a:rPr>
              <a:t>Test Values</a:t>
            </a:r>
            <a:r>
              <a:rPr lang="en-US" sz="4000" b="1" baseline="30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itchFamily="34" charset="0"/>
              </a:rPr>
              <a:t>{-2, 8, 15}</a:t>
            </a:r>
            <a:endParaRPr lang="en-US" sz="3200" b="1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283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945" name="Picture 1" descr="C:\Documents and Settings\Boss\Desktop\Pictur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19401"/>
            <a:ext cx="4787900" cy="4038600"/>
          </a:xfrm>
          <a:prstGeom prst="rect">
            <a:avLst/>
          </a:prstGeom>
          <a:noFill/>
        </p:spPr>
      </p:pic>
      <p:pic>
        <p:nvPicPr>
          <p:cNvPr id="12" name="Picture 1" descr="C:\Documents and Settings\Boss\Desktop\Pictur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19401"/>
            <a:ext cx="45720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438400"/>
            <a:ext cx="82296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BUGS =&gt; DISASTERS</a:t>
            </a:r>
            <a:endParaRPr 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Value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Equivalence Class Partitioning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endParaRPr lang="en-US" dirty="0" smtClean="0"/>
          </a:p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chấp</a:t>
            </a:r>
            <a:r>
              <a:rPr lang="en-US" b="1" dirty="0" smtClean="0"/>
              <a:t>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dấu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8 bit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[-128 </a:t>
            </a:r>
            <a:r>
              <a:rPr lang="en-US" dirty="0" smtClean="0">
                <a:sym typeface="Wingdings" pitchFamily="2" charset="2"/>
              </a:rPr>
              <a:t> 127]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43000" y="2819400"/>
            <a:ext cx="7086600" cy="1981200"/>
            <a:chOff x="720" y="816"/>
            <a:chExt cx="4464" cy="1248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720" y="960"/>
              <a:ext cx="1056" cy="288"/>
            </a:xfrm>
            <a:prstGeom prst="leftRightArrow">
              <a:avLst>
                <a:gd name="adj1" fmla="val 50000"/>
                <a:gd name="adj2" fmla="val 56667"/>
              </a:avLst>
            </a:prstGeom>
            <a:solidFill>
              <a:srgbClr val="0000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824" y="960"/>
              <a:ext cx="2064" cy="288"/>
            </a:xfrm>
            <a:prstGeom prst="leftRightArrow">
              <a:avLst>
                <a:gd name="adj1" fmla="val 50000"/>
                <a:gd name="adj2" fmla="val 103333"/>
              </a:avLst>
            </a:prstGeom>
            <a:solidFill>
              <a:srgbClr val="0000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936" y="960"/>
              <a:ext cx="1248" cy="288"/>
            </a:xfrm>
            <a:prstGeom prst="leftRightArrow">
              <a:avLst>
                <a:gd name="adj1" fmla="val 50000"/>
                <a:gd name="adj2" fmla="val 56667"/>
              </a:avLst>
            </a:prstGeom>
            <a:solidFill>
              <a:srgbClr val="0000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68" y="840"/>
              <a:ext cx="792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800" b="1" baseline="30000">
                  <a:latin typeface="Arial" pitchFamily="34" charset="0"/>
                </a:rPr>
                <a:t>Invalid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44" y="816"/>
              <a:ext cx="1296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800" b="1" baseline="30000">
                  <a:latin typeface="Arial" pitchFamily="34" charset="0"/>
                </a:rPr>
                <a:t>Valid Range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152" y="828"/>
              <a:ext cx="816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800" b="1" baseline="30000" dirty="0">
                  <a:latin typeface="Arial" pitchFamily="34" charset="0"/>
                </a:rPr>
                <a:t>Invalid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20" y="1824"/>
              <a:ext cx="1056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400" b="1" baseline="30000" dirty="0" smtClean="0">
                  <a:latin typeface="Arial" pitchFamily="34" charset="0"/>
                </a:rPr>
                <a:t>Less than 0</a:t>
              </a:r>
              <a:endParaRPr lang="en-US" sz="2400" b="1" baseline="30000" dirty="0">
                <a:latin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776" y="1824"/>
              <a:ext cx="211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800" b="1" baseline="30000" dirty="0" smtClean="0">
                  <a:latin typeface="Arial" pitchFamily="34" charset="0"/>
                </a:rPr>
                <a:t>Between 0 and 10</a:t>
              </a: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888" y="1824"/>
              <a:ext cx="1296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400" b="1" baseline="30000" dirty="0">
                  <a:latin typeface="Arial" pitchFamily="34" charset="0"/>
                </a:rPr>
                <a:t>More than </a:t>
              </a:r>
              <a:r>
                <a:rPr lang="en-US" sz="2400" b="1" baseline="30000" dirty="0" smtClean="0">
                  <a:latin typeface="Arial" pitchFamily="34" charset="0"/>
                </a:rPr>
                <a:t>10</a:t>
              </a: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344" y="1200"/>
              <a:ext cx="336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tIns="137160"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3200" b="1" baseline="30000" dirty="0" smtClean="0">
                  <a:latin typeface="Arial" pitchFamily="34" charset="0"/>
                </a:rPr>
                <a:t>-2</a:t>
              </a:r>
              <a:endParaRPr lang="en-US" sz="3200" b="1" baseline="30000" dirty="0">
                <a:latin typeface="Arial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784" y="1200"/>
              <a:ext cx="192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137160"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3200" b="1" baseline="30000" dirty="0" smtClean="0">
                  <a:latin typeface="Arial" pitchFamily="34" charset="0"/>
                </a:rPr>
                <a:t>8</a:t>
              </a:r>
              <a:endParaRPr lang="en-US" sz="3200" b="1" baseline="30000" dirty="0">
                <a:latin typeface="Arial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936" y="1213"/>
              <a:ext cx="432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137160"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3200" b="1" baseline="30000" dirty="0" smtClean="0">
                  <a:latin typeface="Arial" pitchFamily="34" charset="0"/>
                </a:rPr>
                <a:t>15</a:t>
              </a:r>
              <a:endParaRPr lang="en-US" sz="3200" b="1" baseline="30000" dirty="0">
                <a:latin typeface="Arial" pitchFamily="34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536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880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128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776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888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endParaRPr lang="en-US"/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632" y="1213"/>
              <a:ext cx="336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tIns="137160"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3200" b="1" baseline="30000" dirty="0" smtClean="0">
                  <a:latin typeface="Arial" pitchFamily="34" charset="0"/>
                </a:rPr>
                <a:t>0</a:t>
              </a:r>
              <a:endParaRPr lang="en-US" sz="3200" b="1" baseline="30000" dirty="0">
                <a:latin typeface="Arial" pitchFamily="34" charset="0"/>
              </a:endParaRP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3696" y="1200"/>
              <a:ext cx="432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137160" anchorCtr="1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3200" b="1" baseline="30000" dirty="0" smtClean="0">
                  <a:latin typeface="Arial" pitchFamily="34" charset="0"/>
                </a:rPr>
                <a:t>10</a:t>
              </a:r>
              <a:endParaRPr lang="en-US" sz="3200" b="1" baseline="30000" dirty="0">
                <a:latin typeface="Arial" pitchFamily="34" charset="0"/>
              </a:endParaRP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352800" y="1894661"/>
            <a:ext cx="3581400" cy="543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400" b="1" baseline="30000" dirty="0">
                <a:solidFill>
                  <a:srgbClr val="FF0000"/>
                </a:solidFill>
                <a:latin typeface="Arial" pitchFamily="34" charset="0"/>
              </a:rPr>
              <a:t>Input Range </a:t>
            </a:r>
            <a:r>
              <a:rPr lang="en-US" sz="4400" b="1" baseline="30000" dirty="0" smtClean="0">
                <a:solidFill>
                  <a:srgbClr val="FF0000"/>
                </a:solidFill>
                <a:latin typeface="Arial" pitchFamily="34" charset="0"/>
              </a:rPr>
              <a:t>[0,10]</a:t>
            </a:r>
            <a:endParaRPr lang="en-US" sz="4400" b="1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667000" y="5410200"/>
            <a:ext cx="4648200" cy="502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000" b="1" baseline="30000" dirty="0">
                <a:latin typeface="Arial" pitchFamily="34" charset="0"/>
              </a:rPr>
              <a:t>Test Values</a:t>
            </a:r>
            <a:r>
              <a:rPr lang="en-US" sz="4000" b="1" baseline="30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itchFamily="34" charset="0"/>
              </a:rPr>
              <a:t>{-2, 0, 8, 10, 15}</a:t>
            </a:r>
            <a:endParaRPr lang="en-US" sz="3200" b="1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Cause-Effect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0242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19600"/>
            <a:ext cx="7610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endParaRPr lang="en-US" dirty="0" smtClean="0"/>
          </a:p>
          <a:p>
            <a:pPr lvl="1"/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endParaRPr lang="en-US" dirty="0" smtClean="0"/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State Transition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95600"/>
            <a:ext cx="6324600" cy="396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990600"/>
            <a:ext cx="5095875" cy="196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Cư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endParaRPr lang="en-US" dirty="0" smtClean="0"/>
          </a:p>
          <a:p>
            <a:r>
              <a:rPr lang="en-US" dirty="0" err="1" smtClean="0"/>
              <a:t>Nghĩ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hacker</a:t>
            </a:r>
          </a:p>
          <a:p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lũy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source code</a:t>
            </a:r>
          </a:p>
          <a:p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endParaRPr lang="en-US" dirty="0" smtClean="0"/>
          </a:p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path </a:t>
            </a:r>
            <a:r>
              <a:rPr lang="en-US" dirty="0" err="1" smtClean="0"/>
              <a:t>chạy</a:t>
            </a:r>
            <a:r>
              <a:rPr lang="en-US" dirty="0" smtClean="0"/>
              <a:t> qua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 smtClean="0"/>
          </a:p>
          <a:p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 </a:t>
            </a:r>
            <a:r>
              <a:rPr lang="en-US" dirty="0" err="1" smtClean="0"/>
              <a:t>hành</a:t>
            </a:r>
            <a:r>
              <a:rPr lang="en-US" dirty="0" smtClean="0"/>
              <a:t> vi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endParaRPr lang="en-US" dirty="0" smtClean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phủ</a:t>
            </a:r>
            <a:r>
              <a:rPr lang="en-US" dirty="0" smtClean="0"/>
              <a:t> (test coverage metric)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441" y="1524000"/>
            <a:ext cx="669655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%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viếng</a:t>
            </a:r>
            <a:r>
              <a:rPr lang="en-US" dirty="0" smtClean="0"/>
              <a:t> </a:t>
            </a:r>
            <a:r>
              <a:rPr lang="en-US" dirty="0" err="1" smtClean="0"/>
              <a:t>thăm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trong</a:t>
            </a:r>
            <a:r>
              <a:rPr lang="en-US" dirty="0" smtClean="0"/>
              <a:t> test case.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100%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Mọi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câu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lệnh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Được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viếng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thăm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ít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nhất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1 </a:t>
            </a:r>
            <a:r>
              <a:rPr lang="en-US" dirty="0" err="1" smtClean="0">
                <a:sym typeface="Wingdings" pitchFamily="2" charset="2"/>
              </a:rPr>
              <a:t>lần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0252" y="1447800"/>
            <a:ext cx="428754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trăm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nhánh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viếng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thăm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test case.</a:t>
            </a:r>
          </a:p>
          <a:p>
            <a:endParaRPr lang="en-US" dirty="0" smtClean="0"/>
          </a:p>
          <a:p>
            <a:r>
              <a:rPr lang="en-US" dirty="0" smtClean="0"/>
              <a:t>100%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ít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nhất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mọi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nhánh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đều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được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viếng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thăm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ít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nhất</a:t>
            </a:r>
            <a:r>
              <a:rPr lang="en-US" dirty="0" smtClean="0">
                <a:sym typeface="Wingdings" pitchFamily="2" charset="2"/>
              </a:rPr>
              <a:t> 1 </a:t>
            </a:r>
            <a:r>
              <a:rPr lang="en-US" dirty="0" err="1" smtClean="0">
                <a:sym typeface="Wingdings" pitchFamily="2" charset="2"/>
              </a:rPr>
              <a:t>lần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343400" cy="47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endParaRPr lang="en-US" dirty="0" smtClean="0"/>
          </a:p>
          <a:p>
            <a:r>
              <a:rPr lang="en-US" dirty="0" smtClean="0"/>
              <a:t>C/M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 smtClean="0"/>
          </a:p>
          <a:p>
            <a:r>
              <a:rPr lang="en-US" dirty="0" smtClean="0"/>
              <a:t>C/M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bug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)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chi </a:t>
            </a:r>
            <a:r>
              <a:rPr lang="en-US" b="1" dirty="0" err="1" smtClean="0">
                <a:solidFill>
                  <a:srgbClr val="FF0000"/>
                </a:solidFill>
              </a:rPr>
              <a:t>phí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thấp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543300"/>
            <a:ext cx="21050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trăm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path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viếng</a:t>
            </a:r>
            <a:r>
              <a:rPr lang="en-US" dirty="0" smtClean="0"/>
              <a:t> </a:t>
            </a:r>
            <a:r>
              <a:rPr lang="en-US" dirty="0" err="1" smtClean="0"/>
              <a:t>thăm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test case</a:t>
            </a:r>
          </a:p>
          <a:p>
            <a:endParaRPr lang="en-US" dirty="0" smtClean="0"/>
          </a:p>
          <a:p>
            <a:r>
              <a:rPr lang="en-US" dirty="0" smtClean="0"/>
              <a:t>100%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viếng</a:t>
            </a:r>
            <a:r>
              <a:rPr lang="en-US" dirty="0" smtClean="0"/>
              <a:t> </a:t>
            </a:r>
            <a:r>
              <a:rPr lang="en-US" dirty="0" err="1" smtClean="0"/>
              <a:t>thăm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1 </a:t>
            </a:r>
            <a:r>
              <a:rPr lang="en-US" dirty="0" err="1" smtClean="0"/>
              <a:t>lần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31877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100%  statement coverage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đạt</a:t>
            </a:r>
            <a:r>
              <a:rPr lang="en-US" dirty="0" smtClean="0"/>
              <a:t> 100%  branch coverage</a:t>
            </a:r>
          </a:p>
          <a:p>
            <a:endParaRPr lang="en-US" dirty="0" smtClean="0"/>
          </a:p>
          <a:p>
            <a:r>
              <a:rPr lang="en-US" dirty="0" smtClean="0"/>
              <a:t>100% branch coverage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được</a:t>
            </a:r>
            <a:r>
              <a:rPr lang="en-US" dirty="0" smtClean="0"/>
              <a:t> 100% path coverage.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81000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019550"/>
            <a:ext cx="18002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050" y="5981700"/>
            <a:ext cx="2114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675" y="2743200"/>
            <a:ext cx="1304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test </a:t>
            </a:r>
            <a:r>
              <a:rPr lang="en-US" dirty="0" err="1" smtClean="0"/>
              <a:t>cho</a:t>
            </a:r>
            <a:r>
              <a:rPr lang="en-US" dirty="0" smtClean="0"/>
              <a:t> coverage</a:t>
            </a:r>
          </a:p>
          <a:p>
            <a:pPr lvl="1"/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,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b="1" dirty="0" smtClean="0"/>
              <a:t>flow graph</a:t>
            </a:r>
          </a:p>
          <a:p>
            <a:pPr lvl="1"/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b="1" dirty="0" smtClean="0"/>
              <a:t>test path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b="1" dirty="0" smtClean="0"/>
              <a:t>coverage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b="1" dirty="0" smtClean="0"/>
              <a:t>flow graph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test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b="1" dirty="0" smtClean="0"/>
              <a:t>path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White Box Testing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coverage.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441" y="1524000"/>
            <a:ext cx="669655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Nodes (statements /subprogrames)</a:t>
            </a:r>
          </a:p>
          <a:p>
            <a:r>
              <a:rPr lang="vi-VN" dirty="0" smtClean="0"/>
              <a:t>Edges : logic</a:t>
            </a:r>
          </a:p>
          <a:p>
            <a:r>
              <a:rPr lang="vi-VN" dirty="0" smtClean="0"/>
              <a:t>Branch Nodes : Node có 2 cạnh từ nó</a:t>
            </a:r>
          </a:p>
          <a:p>
            <a:r>
              <a:rPr lang="vi-VN" dirty="0" smtClean="0"/>
              <a:t>Branch Edges : cạnh nhánh</a:t>
            </a:r>
          </a:p>
          <a:p>
            <a:r>
              <a:rPr lang="vi-VN" dirty="0" smtClean="0"/>
              <a:t>Path : đường tạo bởi node và cạnh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tuần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c/</a:t>
            </a:r>
            <a:r>
              <a:rPr lang="en-US" dirty="0" err="1" smtClean="0"/>
              <a:t>trình</a:t>
            </a:r>
            <a:r>
              <a:rPr lang="en-US" dirty="0" smtClean="0"/>
              <a:t> chat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qua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Web.</a:t>
            </a:r>
          </a:p>
          <a:p>
            <a:pPr lvl="1"/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.NET, </a:t>
            </a:r>
            <a:r>
              <a:rPr lang="en-US" dirty="0" err="1" smtClean="0"/>
              <a:t>dùng</a:t>
            </a:r>
            <a:r>
              <a:rPr lang="en-US" dirty="0" smtClean="0"/>
              <a:t> AJAX</a:t>
            </a:r>
          </a:p>
          <a:p>
            <a:pPr lvl="2">
              <a:buNone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</a:t>
            </a:r>
            <a:r>
              <a:rPr lang="en-US" dirty="0" err="1" smtClean="0"/>
              <a:t>jQuery</a:t>
            </a:r>
            <a:endParaRPr lang="en-US" dirty="0" smtClean="0"/>
          </a:p>
          <a:p>
            <a:pPr lvl="1"/>
            <a:r>
              <a:rPr lang="en-US" dirty="0" smtClean="0"/>
              <a:t>Cho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danh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contact.</a:t>
            </a:r>
          </a:p>
          <a:p>
            <a:pPr lvl="2"/>
            <a:r>
              <a:rPr lang="en-US" dirty="0" smtClean="0"/>
              <a:t>Cho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contact </a:t>
            </a:r>
            <a:r>
              <a:rPr lang="en-US" dirty="0" err="1" smtClean="0"/>
              <a:t>để</a:t>
            </a:r>
            <a:r>
              <a:rPr lang="en-US" dirty="0" smtClean="0"/>
              <a:t> chat</a:t>
            </a:r>
          </a:p>
          <a:p>
            <a:pPr lvl="2"/>
            <a:r>
              <a:rPr lang="en-US" dirty="0" err="1" smtClean="0"/>
              <a:t>Nếu</a:t>
            </a:r>
            <a:r>
              <a:rPr lang="en-US" dirty="0" smtClean="0"/>
              <a:t> chat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offline, tin </a:t>
            </a:r>
            <a:r>
              <a:rPr lang="en-US" dirty="0" err="1" smtClean="0"/>
              <a:t>nhắn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online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nhở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seminar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miamism.com/wp-content/uploads/2009/01/bubble-man-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75" y="3200400"/>
            <a:ext cx="3305175" cy="3295651"/>
          </a:xfrm>
          <a:prstGeom prst="rect">
            <a:avLst/>
          </a:prstGeom>
          <a:noFill/>
        </p:spPr>
      </p:pic>
      <p:pic>
        <p:nvPicPr>
          <p:cNvPr id="5" name="Picture 4" descr="http://www.jmorganmarketing.com/wp-content/uploads/2009/05/ques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1600200"/>
            <a:ext cx="30956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Nội</a:t>
            </a:r>
            <a:r>
              <a:rPr lang="en-US" dirty="0" smtClean="0"/>
              <a:t> 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Static Testing</a:t>
            </a:r>
          </a:p>
          <a:p>
            <a:pPr lvl="1"/>
            <a:r>
              <a:rPr lang="en-US" dirty="0" smtClean="0"/>
              <a:t>Dynamic Testing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en-US" dirty="0" smtClean="0"/>
          </a:p>
          <a:p>
            <a:pPr lvl="1"/>
            <a:r>
              <a:rPr lang="en-US" dirty="0" smtClean="0"/>
              <a:t>Black Box Testing</a:t>
            </a:r>
          </a:p>
          <a:p>
            <a:pPr lvl="1"/>
            <a:r>
              <a:rPr lang="en-US" dirty="0" smtClean="0"/>
              <a:t>White Box Testing</a:t>
            </a:r>
          </a:p>
          <a:p>
            <a:pPr lvl="1"/>
            <a:r>
              <a:rPr lang="en-US" dirty="0" smtClean="0"/>
              <a:t>Gray Box Testing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Testing &amp; Dynamic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qua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endParaRPr lang="en-US" dirty="0" smtClean="0"/>
          </a:p>
          <a:p>
            <a:pPr lvl="1"/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endParaRPr lang="en-US" dirty="0" smtClean="0"/>
          </a:p>
          <a:p>
            <a:pPr lvl="1"/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 smtClean="0"/>
          </a:p>
          <a:p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mong</a:t>
            </a:r>
            <a:r>
              <a:rPr lang="en-US" dirty="0" smtClean="0"/>
              <a:t> </a:t>
            </a:r>
            <a:r>
              <a:rPr lang="en-US" dirty="0" err="1" smtClean="0"/>
              <a:t>đợi</a:t>
            </a:r>
            <a:r>
              <a:rPr lang="en-US" dirty="0" smtClean="0"/>
              <a:t> hay </a:t>
            </a:r>
            <a:r>
              <a:rPr lang="en-US" dirty="0" err="1" smtClean="0"/>
              <a:t>không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150" y="1333500"/>
            <a:ext cx="24574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qua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mã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test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endParaRPr lang="en-US" dirty="0"/>
          </a:p>
        </p:txBody>
      </p:sp>
      <p:pic>
        <p:nvPicPr>
          <p:cNvPr id="6" name="Content Placeholder 3" descr="group_of_three_gears_anim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27051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3810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DYNAMIC TESTING</a:t>
            </a:r>
            <a:endParaRPr lang="en-US" sz="2000" b="1"/>
          </a:p>
        </p:txBody>
      </p:sp>
      <p:sp>
        <p:nvSpPr>
          <p:cNvPr id="5" name="Flowchart: Process 4"/>
          <p:cNvSpPr/>
          <p:nvPr/>
        </p:nvSpPr>
        <p:spPr>
          <a:xfrm>
            <a:off x="304800" y="1371600"/>
            <a:ext cx="2743200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Functional Testing (</a:t>
            </a:r>
            <a:r>
              <a:rPr lang="en-US" dirty="0" err="1" smtClean="0"/>
              <a:t>Blackbox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6096000" y="1371600"/>
            <a:ext cx="2743200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Structural Testing (Whitebox)</a:t>
            </a: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96000" y="2590800"/>
            <a:ext cx="2743200" cy="609600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Module Testing (Unit)</a:t>
            </a:r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04800" y="3048000"/>
            <a:ext cx="27432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Integration Testing</a:t>
            </a:r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304800" y="4953000"/>
            <a:ext cx="27432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Acceptance Testing</a:t>
            </a:r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304800" y="4038600"/>
            <a:ext cx="27432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 Testing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76600" y="3810000"/>
            <a:ext cx="5562600" cy="2667000"/>
            <a:chOff x="3276600" y="3505200"/>
            <a:chExt cx="5562600" cy="2667000"/>
          </a:xfrm>
        </p:grpSpPr>
        <p:sp>
          <p:nvSpPr>
            <p:cNvPr id="12" name="Flowchart: Process 11"/>
            <p:cNvSpPr/>
            <p:nvPr/>
          </p:nvSpPr>
          <p:spPr>
            <a:xfrm>
              <a:off x="3276600" y="4191000"/>
              <a:ext cx="2743200" cy="609600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Interface Testing</a:t>
              </a: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6096000" y="3505200"/>
              <a:ext cx="2743200" cy="609600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Performance,Load,Stress Testing</a:t>
              </a: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3276600" y="3505200"/>
              <a:ext cx="2743200" cy="609600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Usability Testing</a:t>
              </a:r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6096000" y="4876800"/>
              <a:ext cx="2743200" cy="609600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Reliability Testing</a:t>
              </a:r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6096000" y="5562600"/>
              <a:ext cx="2743200" cy="609600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Security Testing</a:t>
              </a:r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276600" y="5562600"/>
              <a:ext cx="2743200" cy="609600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Backup, Recovery Testing</a:t>
              </a:r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6096000" y="4191000"/>
              <a:ext cx="2743200" cy="609600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Installation Testing</a:t>
              </a:r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3276600" y="4876800"/>
              <a:ext cx="2743200" cy="609600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Alpha, Beta Testing</a:t>
              </a:r>
              <a:endParaRPr lang="en-US"/>
            </a:p>
          </p:txBody>
        </p:sp>
      </p:grpSp>
      <p:cxnSp>
        <p:nvCxnSpPr>
          <p:cNvPr id="20" name="Elbow Connector 19"/>
          <p:cNvCxnSpPr>
            <a:stCxn id="4" idx="2"/>
            <a:endCxn id="5" idx="0"/>
          </p:cNvCxnSpPr>
          <p:nvPr/>
        </p:nvCxnSpPr>
        <p:spPr>
          <a:xfrm rot="5400000">
            <a:off x="2781300" y="-190500"/>
            <a:ext cx="457200" cy="2667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6" idx="0"/>
          </p:cNvCxnSpPr>
          <p:nvPr/>
        </p:nvCxnSpPr>
        <p:spPr>
          <a:xfrm rot="16200000" flipH="1">
            <a:off x="5676900" y="-419100"/>
            <a:ext cx="457200" cy="3124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2"/>
            <a:endCxn id="7" idx="0"/>
          </p:cNvCxnSpPr>
          <p:nvPr/>
        </p:nvCxnSpPr>
        <p:spPr>
          <a:xfrm rot="5400000">
            <a:off x="7162800" y="2286000"/>
            <a:ext cx="609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23" name="Elbow Connector 22"/>
          <p:cNvCxnSpPr>
            <a:stCxn id="6" idx="1"/>
            <a:endCxn id="8" idx="3"/>
          </p:cNvCxnSpPr>
          <p:nvPr/>
        </p:nvCxnSpPr>
        <p:spPr>
          <a:xfrm rot="10800000" flipV="1">
            <a:off x="3048000" y="1676400"/>
            <a:ext cx="3048000" cy="1676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" idx="2"/>
            <a:endCxn id="8" idx="0"/>
          </p:cNvCxnSpPr>
          <p:nvPr/>
        </p:nvCxnSpPr>
        <p:spPr>
          <a:xfrm rot="5400000">
            <a:off x="1143000" y="2514600"/>
            <a:ext cx="10668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8" idx="2"/>
            <a:endCxn id="10" idx="0"/>
          </p:cNvCxnSpPr>
          <p:nvPr/>
        </p:nvCxnSpPr>
        <p:spPr>
          <a:xfrm rot="5400000">
            <a:off x="1485900" y="3848100"/>
            <a:ext cx="381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6" name="Elbow Connector 25"/>
          <p:cNvCxnSpPr>
            <a:stCxn id="10" idx="2"/>
            <a:endCxn id="9" idx="0"/>
          </p:cNvCxnSpPr>
          <p:nvPr/>
        </p:nvCxnSpPr>
        <p:spPr>
          <a:xfrm rot="5400000">
            <a:off x="1524000" y="4800600"/>
            <a:ext cx="3048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7" name="Flowchart: Process 26"/>
          <p:cNvSpPr/>
          <p:nvPr/>
        </p:nvSpPr>
        <p:spPr>
          <a:xfrm>
            <a:off x="304800" y="5867400"/>
            <a:ext cx="27432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Regression Testing</a:t>
            </a:r>
            <a:endParaRPr lang="en-US"/>
          </a:p>
        </p:txBody>
      </p:sp>
      <p:cxnSp>
        <p:nvCxnSpPr>
          <p:cNvPr id="28" name="Elbow Connector 27"/>
          <p:cNvCxnSpPr>
            <a:stCxn id="9" idx="2"/>
            <a:endCxn id="27" idx="0"/>
          </p:cNvCxnSpPr>
          <p:nvPr/>
        </p:nvCxnSpPr>
        <p:spPr>
          <a:xfrm rot="5400000">
            <a:off x="1524000" y="5715000"/>
            <a:ext cx="3048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Black Box Testing &amp; White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779" y="1223963"/>
            <a:ext cx="3503221" cy="49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19200"/>
            <a:ext cx="3429000" cy="503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ol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CoolTheme</Template>
  <TotalTime>1750</TotalTime>
  <Words>982</Words>
  <Application>Microsoft Office PowerPoint</Application>
  <PresentationFormat>On-screen Show (4:3)</PresentationFormat>
  <Paragraphs>202</Paragraphs>
  <Slides>37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CoolTheme</vt:lpstr>
      <vt:lpstr>Các kỹ thuật kiểm thử (software testing techniques)</vt:lpstr>
      <vt:lpstr>PowerPoint Presentation</vt:lpstr>
      <vt:lpstr>Mục tiêu của kiểm thử phần mềm</vt:lpstr>
      <vt:lpstr>Thảo luận</vt:lpstr>
      <vt:lpstr>Nội dung</vt:lpstr>
      <vt:lpstr>Static Testing &amp; Dynamic Testing</vt:lpstr>
      <vt:lpstr>Dynamic Testing</vt:lpstr>
      <vt:lpstr>PowerPoint Presentation</vt:lpstr>
      <vt:lpstr>Black Box Testing &amp; White Box Testing</vt:lpstr>
      <vt:lpstr>Black Box Testing</vt:lpstr>
      <vt:lpstr>Black Box Testing</vt:lpstr>
      <vt:lpstr>Black Box Testing</vt:lpstr>
      <vt:lpstr>Black Box Testing</vt:lpstr>
      <vt:lpstr>Black Box Testing</vt:lpstr>
      <vt:lpstr>Phân rã Test Objectives</vt:lpstr>
      <vt:lpstr>Các kỹ thuật phân rã</vt:lpstr>
      <vt:lpstr>Equivalence Class Partitioning</vt:lpstr>
      <vt:lpstr>Equivalence Class Partitioning</vt:lpstr>
      <vt:lpstr>Ví dụ</vt:lpstr>
      <vt:lpstr>Boundary Value Analysis </vt:lpstr>
      <vt:lpstr>Ví dụ</vt:lpstr>
      <vt:lpstr>Cause-Effect Graph</vt:lpstr>
      <vt:lpstr>State Transition Testing</vt:lpstr>
      <vt:lpstr>State Transition Testing</vt:lpstr>
      <vt:lpstr>Một số kỹ thuật khác</vt:lpstr>
      <vt:lpstr>White Box Testing</vt:lpstr>
      <vt:lpstr>White Box Testing</vt:lpstr>
      <vt:lpstr>Statement coverage</vt:lpstr>
      <vt:lpstr>Branch coverage</vt:lpstr>
      <vt:lpstr>Path coverage</vt:lpstr>
      <vt:lpstr>Sự khác biệt?</vt:lpstr>
      <vt:lpstr>White Box Testing</vt:lpstr>
      <vt:lpstr>Flow chart</vt:lpstr>
      <vt:lpstr>Ý nghĩa các thành phần</vt:lpstr>
      <vt:lpstr>Công việc cho tuần kế tiếp</vt:lpstr>
      <vt:lpstr>Nhắc nhở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Tông quan về software testing</dc:title>
  <dc:creator>phamvietvan</dc:creator>
  <cp:lastModifiedBy>ThiTran</cp:lastModifiedBy>
  <cp:revision>115</cp:revision>
  <dcterms:created xsi:type="dcterms:W3CDTF">2010-12-21T16:06:17Z</dcterms:created>
  <dcterms:modified xsi:type="dcterms:W3CDTF">2012-11-27T03:41:52Z</dcterms:modified>
</cp:coreProperties>
</file>